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orbel" panose="020B0503020204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jReZj6Kd7T9dArXnNz2P0f+CWE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C34891-00CF-42DB-8051-E5E3E8BC1D81}">
  <a:tblStyle styleId="{A7C34891-00CF-42DB-8051-E5E3E8BC1D8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269D01E-BC32-4049-B463-5C60D7B0CCD2}" styleName="Estilo com Tema 2 - Ênfase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Ênfas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Estilo Claro 2 - Ênfas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Estilo Claro 2 - Ênfas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Ênfas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60"/>
  </p:normalViewPr>
  <p:slideViewPr>
    <p:cSldViewPr snapToGrid="0">
      <p:cViewPr varScale="1">
        <p:scale>
          <a:sx n="84" d="100"/>
          <a:sy n="84" d="100"/>
        </p:scale>
        <p:origin x="44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ide de Título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5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15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  <a:defRPr sz="59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FBCDBF"/>
                </a:solidFill>
              </a:defRPr>
            </a:lvl1pPr>
            <a:lvl2pPr lv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900"/>
              <a:buFont typeface="Corbel"/>
              <a:buNone/>
              <a:defRPr sz="5900" b="0">
                <a:solidFill>
                  <a:srgbClr val="59595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3867912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2"/>
          </p:nvPr>
        </p:nvSpPr>
        <p:spPr>
          <a:xfrm>
            <a:off x="7818120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3867912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7818463" y="1023586"/>
            <a:ext cx="3474720" cy="813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7818463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sz="32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3867912" y="868680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body" idx="2"/>
          </p:nvPr>
        </p:nvSpPr>
        <p:spPr>
          <a:xfrm>
            <a:off x="256032" y="3494176"/>
            <a:ext cx="2834640" cy="2321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sz="32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>
            <a:spLocks noGrp="1"/>
          </p:cNvSpPr>
          <p:nvPr>
            <p:ph type="pic" idx="2"/>
          </p:nvPr>
        </p:nvSpPr>
        <p:spPr>
          <a:xfrm>
            <a:off x="3570644" y="767419"/>
            <a:ext cx="8115230" cy="5330952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68" name="Google Shape;68;p23"/>
          <p:cNvSpPr txBox="1">
            <a:spLocks noGrp="1"/>
          </p:cNvSpPr>
          <p:nvPr>
            <p:ph type="body" idx="1"/>
          </p:nvPr>
        </p:nvSpPr>
        <p:spPr>
          <a:xfrm>
            <a:off x="256032" y="3493008"/>
            <a:ext cx="2834640" cy="2322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ftr" idx="11"/>
          </p:nvPr>
        </p:nvSpPr>
        <p:spPr>
          <a:xfrm>
            <a:off x="3499101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body" idx="1"/>
          </p:nvPr>
        </p:nvSpPr>
        <p:spPr>
          <a:xfrm rot="5400000">
            <a:off x="4966548" y="-233172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>
            <a:spLocks noGrp="1"/>
          </p:cNvSpPr>
          <p:nvPr>
            <p:ph type="title"/>
          </p:nvPr>
        </p:nvSpPr>
        <p:spPr>
          <a:xfrm rot="5400000">
            <a:off x="-685800" y="2057400"/>
            <a:ext cx="495300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1"/>
          </p:nvPr>
        </p:nvSpPr>
        <p:spPr>
          <a:xfrm rot="5400000">
            <a:off x="4965192" y="-228600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  <a:defRPr sz="36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4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069848" y="1298448"/>
            <a:ext cx="7315200" cy="2130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</a:pPr>
            <a:r>
              <a:rPr lang="pt-BR" smtClean="0"/>
              <a:t>SAÚDE E POLÍTICAS PÚBLICAS</a:t>
            </a:r>
            <a:endParaRPr/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1069850" y="3793295"/>
            <a:ext cx="7315200" cy="16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44193"/>
              <a:buNone/>
            </a:pPr>
            <a:r>
              <a:rPr lang="pt-BR" sz="4978" b="1" smtClean="0"/>
              <a:t>PROFESSORA:</a:t>
            </a:r>
            <a:endParaRPr sz="4978" b="1" smtClean="0"/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50242"/>
              <a:buNone/>
            </a:pPr>
            <a:endParaRPr sz="4379" smtClean="0"/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50242"/>
              <a:buNone/>
            </a:pPr>
            <a:r>
              <a:rPr lang="pt-BR" sz="4379" smtClean="0"/>
              <a:t>GIOVANA HENRICH</a:t>
            </a:r>
            <a:endParaRPr sz="4379" smtClean="0"/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50242"/>
              <a:buNone/>
            </a:pPr>
            <a:endParaRPr sz="4379"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64698" y="4199483"/>
            <a:ext cx="1786283" cy="1627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pt-BR" b="1"/>
              <a:t>CARGA HORÁRIA</a:t>
            </a:r>
            <a:endParaRPr/>
          </a:p>
        </p:txBody>
      </p:sp>
      <p:grpSp>
        <p:nvGrpSpPr>
          <p:cNvPr id="96" name="Google Shape;96;p2"/>
          <p:cNvGrpSpPr/>
          <p:nvPr/>
        </p:nvGrpSpPr>
        <p:grpSpPr>
          <a:xfrm>
            <a:off x="3984645" y="1111888"/>
            <a:ext cx="5331665" cy="2584311"/>
            <a:chOff x="0" y="152696"/>
            <a:chExt cx="5331665" cy="2584311"/>
          </a:xfrm>
        </p:grpSpPr>
        <p:sp>
          <p:nvSpPr>
            <p:cNvPr id="97" name="Google Shape;97;p2"/>
            <p:cNvSpPr/>
            <p:nvPr/>
          </p:nvSpPr>
          <p:spPr>
            <a:xfrm>
              <a:off x="0" y="152696"/>
              <a:ext cx="5331665" cy="2584311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22225" cap="rnd" cmpd="sng">
              <a:solidFill>
                <a:srgbClr val="450F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orbe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75692" y="228388"/>
              <a:ext cx="5180281" cy="24329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Calibri"/>
                <a:buNone/>
              </a:pPr>
              <a:r>
                <a:rPr lang="pt-BR" sz="4000" b="1" i="0" u="none" strike="noStrike" cap="non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40 horas</a:t>
              </a:r>
              <a:endParaRPr sz="18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40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Corbel"/>
                <a:buNone/>
              </a:pPr>
              <a:r>
                <a:rPr lang="pt-BR" sz="4000" b="0" i="0" u="none" strike="noStrike" cap="none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2 créditos teóricos</a:t>
              </a:r>
              <a:endPara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99" name="Google Shape;99;p2"/>
          <p:cNvSpPr txBox="1"/>
          <p:nvPr/>
        </p:nvSpPr>
        <p:spPr>
          <a:xfrm>
            <a:off x="6120075" y="4078725"/>
            <a:ext cx="5242200" cy="1708120"/>
          </a:xfrm>
          <a:prstGeom prst="rect">
            <a:avLst/>
          </a:prstGeom>
          <a:solidFill>
            <a:schemeClr val="accent1"/>
          </a:solidFill>
          <a:ln w="2222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orbel"/>
              <a:buNone/>
            </a:pPr>
            <a:endParaRPr lang="pt-BR" sz="2100" b="1" dirty="0" smtClean="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orbel"/>
              <a:buNone/>
            </a:pPr>
            <a:r>
              <a:rPr lang="pt-BR" sz="2100" b="1" dirty="0" smtClean="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rPr>
              <a:t>SEXTA-FEIRA/NOITE</a:t>
            </a:r>
            <a:endParaRPr sz="1100" b="0" i="0" u="none" strike="noStrike" cap="none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orbel"/>
              <a:buNone/>
            </a:pPr>
            <a:endParaRPr lang="pt-BR" sz="2100" b="1" dirty="0" smtClean="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orbel"/>
              <a:buNone/>
            </a:pPr>
            <a:r>
              <a:rPr lang="pt-BR" sz="2100" b="1" dirty="0" smtClean="0">
                <a:solidFill>
                  <a:schemeClr val="bg1"/>
                </a:solidFill>
                <a:latin typeface="Corbel"/>
                <a:ea typeface="Corbel"/>
                <a:cs typeface="Corbel"/>
                <a:sym typeface="Corbel"/>
              </a:rPr>
              <a:t>Sala </a:t>
            </a:r>
            <a:r>
              <a:rPr lang="pt-BR" sz="2100" b="1" dirty="0" smtClean="0">
                <a:solidFill>
                  <a:schemeClr val="bg1"/>
                </a:solidFill>
                <a:latin typeface="Corbel"/>
                <a:ea typeface="Corbel"/>
                <a:cs typeface="Corbel"/>
                <a:sym typeface="Corbel"/>
              </a:rPr>
              <a:t>215 – prédio I05</a:t>
            </a:r>
            <a:endParaRPr sz="2100" b="1" dirty="0">
              <a:solidFill>
                <a:schemeClr val="bg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orbel"/>
              <a:buNone/>
            </a:pPr>
            <a:endParaRPr sz="2100" b="1" dirty="0">
              <a:solidFill>
                <a:schemeClr val="bg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pt-BR" b="1"/>
              <a:t>EMENTA</a:t>
            </a:r>
            <a:endParaRPr/>
          </a:p>
        </p:txBody>
      </p:sp>
      <p:sp>
        <p:nvSpPr>
          <p:cNvPr id="105" name="Google Shape;105;p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/>
              <a:t>Políticas públicas e Estado. Saúde enquanto política pública e direito da população brasileira. Saúde como direito constitucional. O Sistema Único de Saúde (SUS), modelos de atenção e gestão da saúde. Constituição de redes e atenção integral e interprofissional à saúde.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pt-BR" b="1"/>
              <a:t>OBJETIVOS</a:t>
            </a:r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-18288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Compreender no que consiste o Estado e qual o lugar das políticas públicas na efetivação de direitos.</a:t>
            </a:r>
            <a:endParaRPr/>
          </a:p>
          <a:p>
            <a:pPr marL="182880" lvl="0" indent="-182880" algn="just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Apreender a saúde enquanto direito da população brasileira.</a:t>
            </a:r>
            <a:endParaRPr/>
          </a:p>
          <a:p>
            <a:pPr marL="182880" lvl="0" indent="-182880" algn="just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Analisar a construção histórica do Sistema Único de Saúde e sua organização através de princípios e modelos de atenção e gestão. </a:t>
            </a:r>
            <a:endParaRPr/>
          </a:p>
          <a:p>
            <a:pPr marL="182880" lvl="0" indent="-182880" algn="just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Sensibilizar os futuros profissionais para a consolidação de processos de trabalho na perspectiva das redes e da atenção integral e interprofissional.</a:t>
            </a:r>
            <a:endParaRPr/>
          </a:p>
          <a:p>
            <a:pPr marL="182880" lvl="0" indent="-182880" algn="just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pt-BR" sz="2400"/>
              <a:t>Refletir sobre o lugar das profissões no contexto da saúde pública.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>
            <a:spLocks noGrp="1"/>
          </p:cNvSpPr>
          <p:nvPr>
            <p:ph type="title"/>
          </p:nvPr>
        </p:nvSpPr>
        <p:spPr>
          <a:xfrm>
            <a:off x="64008" y="1123837"/>
            <a:ext cx="3264407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</a:pPr>
            <a:r>
              <a:rPr lang="pt-BR" sz="3200" b="1"/>
              <a:t>CONTEÚDO PROGRAMÁTICO</a:t>
            </a:r>
            <a:endParaRPr/>
          </a:p>
        </p:txBody>
      </p:sp>
      <p:sp>
        <p:nvSpPr>
          <p:cNvPr id="117" name="Google Shape;117;p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-18288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Políticas públicas e Estado. </a:t>
            </a:r>
            <a:endParaRPr/>
          </a:p>
          <a:p>
            <a:pPr marL="182880" lvl="0" indent="-182880" algn="just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Saúde enquanto política pública e direito da população brasileira. </a:t>
            </a:r>
            <a:endParaRPr/>
          </a:p>
          <a:p>
            <a:pPr marL="182880" lvl="0" indent="-182880" algn="just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Saúde como direito constitucional. </a:t>
            </a:r>
            <a:endParaRPr/>
          </a:p>
          <a:p>
            <a:pPr marL="182880" lvl="0" indent="-182880" algn="just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O Sistema Único de Saúde (SUS), modelos de atenção e gestão da saúde. </a:t>
            </a:r>
            <a:endParaRPr/>
          </a:p>
          <a:p>
            <a:pPr marL="182880" lvl="0" indent="-182880" algn="just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Constituição de redes e atenção integral e interprofissional à saúde.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 txBox="1">
            <a:spLocks noGrp="1"/>
          </p:cNvSpPr>
          <p:nvPr>
            <p:ph type="title"/>
          </p:nvPr>
        </p:nvSpPr>
        <p:spPr>
          <a:xfrm>
            <a:off x="252925" y="1123825"/>
            <a:ext cx="31092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</a:pPr>
            <a:r>
              <a:rPr lang="pt-BR" sz="3200" b="1"/>
              <a:t>CRONOGRAMA</a:t>
            </a:r>
            <a:endParaRPr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783661"/>
              </p:ext>
            </p:extLst>
          </p:nvPr>
        </p:nvGraphicFramePr>
        <p:xfrm>
          <a:off x="3600449" y="912948"/>
          <a:ext cx="7800975" cy="495141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173728">
                  <a:extLst>
                    <a:ext uri="{9D8B030D-6E8A-4147-A177-3AD203B41FA5}">
                      <a16:colId xmlns:a16="http://schemas.microsoft.com/office/drawing/2014/main" val="3775378017"/>
                    </a:ext>
                  </a:extLst>
                </a:gridCol>
                <a:gridCol w="6627247">
                  <a:extLst>
                    <a:ext uri="{9D8B030D-6E8A-4147-A177-3AD203B41FA5}">
                      <a16:colId xmlns:a16="http://schemas.microsoft.com/office/drawing/2014/main" val="1909025572"/>
                    </a:ext>
                  </a:extLst>
                </a:gridCol>
              </a:tblGrid>
              <a:tr h="489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31/07/2026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Plano </a:t>
                      </a:r>
                      <a:r>
                        <a:rPr lang="pt-BR" sz="1100" dirty="0">
                          <a:effectLst/>
                        </a:rPr>
                        <a:t>de ensino. Histórico da Política de Saúde brasileira</a:t>
                      </a:r>
                      <a:r>
                        <a:rPr lang="pt-BR" sz="110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5489784"/>
                  </a:ext>
                </a:extLst>
              </a:tr>
              <a:tr h="489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07/08/2026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O </a:t>
                      </a:r>
                      <a:r>
                        <a:rPr lang="pt-BR" sz="1100" dirty="0">
                          <a:effectLst/>
                        </a:rPr>
                        <a:t>Sistema Único de Saúde (SUS) / princípios e diretrizes</a:t>
                      </a:r>
                      <a:r>
                        <a:rPr lang="pt-BR" sz="110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8921006"/>
                  </a:ext>
                </a:extLst>
              </a:tr>
              <a:tr h="489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14/08/2026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O </a:t>
                      </a:r>
                      <a:r>
                        <a:rPr lang="pt-BR" sz="1100" dirty="0">
                          <a:effectLst/>
                        </a:rPr>
                        <a:t>Sistema Único de Saúde (SUS) / princípios e diretrizes</a:t>
                      </a:r>
                      <a:r>
                        <a:rPr lang="pt-BR" sz="110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8755331"/>
                  </a:ext>
                </a:extLst>
              </a:tr>
              <a:tr h="6550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21/08/2026</a:t>
                      </a:r>
                      <a:endParaRPr lang="pt-B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Cartilha </a:t>
                      </a:r>
                      <a:r>
                        <a:rPr lang="pt-BR" sz="1100" dirty="0">
                          <a:effectLst/>
                        </a:rPr>
                        <a:t>do SUS - Leitura dirigida da legislação referente ao Sistema Único de Saúde (SUS) e Avaliação em grupo (Trabalho em sala de aula, entrega e apresentação) Peso: 10,0</a:t>
                      </a:r>
                      <a:r>
                        <a:rPr lang="pt-BR" sz="110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091541"/>
                  </a:ext>
                </a:extLst>
              </a:tr>
              <a:tr h="489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28/08/2026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Modelos </a:t>
                      </a:r>
                      <a:r>
                        <a:rPr lang="pt-BR" sz="1100" dirty="0">
                          <a:effectLst/>
                        </a:rPr>
                        <a:t>de atenção e gestão da saúde. (Aula com convidada coordenadoria de saúde</a:t>
                      </a:r>
                      <a:r>
                        <a:rPr lang="pt-BR" sz="1100" dirty="0" smtClean="0">
                          <a:effectLst/>
                        </a:rPr>
                        <a:t>).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0733116"/>
                  </a:ext>
                </a:extLst>
              </a:tr>
              <a:tr h="489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04/09/2026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Controle </a:t>
                      </a:r>
                      <a:r>
                        <a:rPr lang="pt-BR" sz="1100" dirty="0">
                          <a:effectLst/>
                        </a:rPr>
                        <a:t>Social. (Aula com convidada </a:t>
                      </a:r>
                      <a:r>
                        <a:rPr lang="pt-BR" sz="1100" dirty="0" smtClean="0">
                          <a:effectLst/>
                        </a:rPr>
                        <a:t>do</a:t>
                      </a:r>
                      <a:r>
                        <a:rPr lang="pt-BR" sz="1100" baseline="0" dirty="0" smtClean="0">
                          <a:effectLst/>
                        </a:rPr>
                        <a:t> conselho municipal de saúde</a:t>
                      </a:r>
                      <a:r>
                        <a:rPr lang="pt-BR" sz="1100" dirty="0" smtClean="0">
                          <a:effectLst/>
                        </a:rPr>
                        <a:t>).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1289991"/>
                  </a:ext>
                </a:extLst>
              </a:tr>
              <a:tr h="489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11/09/2026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Seminário/Roda </a:t>
                      </a:r>
                      <a:r>
                        <a:rPr lang="pt-BR" sz="1100" dirty="0">
                          <a:effectLst/>
                        </a:rPr>
                        <a:t>de conversa com convidados que atuam nos 3 níveis de complexidade do SUS</a:t>
                      </a:r>
                      <a:r>
                        <a:rPr lang="pt-BR" sz="110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9664670"/>
                  </a:ext>
                </a:extLst>
              </a:tr>
              <a:tr h="489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18/09/2026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Prova </a:t>
                      </a:r>
                      <a:r>
                        <a:rPr lang="pt-BR" sz="1100" dirty="0">
                          <a:effectLst/>
                        </a:rPr>
                        <a:t>- Peso: </a:t>
                      </a:r>
                      <a:r>
                        <a:rPr lang="pt-BR" sz="1100" dirty="0" smtClean="0">
                          <a:effectLst/>
                        </a:rPr>
                        <a:t>10,0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540632"/>
                  </a:ext>
                </a:extLst>
              </a:tr>
              <a:tr h="4894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25/09/2026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Prova </a:t>
                      </a:r>
                      <a:r>
                        <a:rPr lang="pt-BR" sz="1100" dirty="0">
                          <a:effectLst/>
                        </a:rPr>
                        <a:t>de recuperação</a:t>
                      </a:r>
                      <a:r>
                        <a:rPr lang="pt-BR" sz="110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98506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"/>
          <p:cNvSpPr txBox="1">
            <a:spLocks noGrp="1"/>
          </p:cNvSpPr>
          <p:nvPr>
            <p:ph type="title"/>
          </p:nvPr>
        </p:nvSpPr>
        <p:spPr>
          <a:xfrm>
            <a:off x="0" y="1128400"/>
            <a:ext cx="35433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rbel"/>
              <a:buNone/>
            </a:pPr>
            <a:r>
              <a:rPr lang="pt-BR" sz="2800" b="1" dirty="0"/>
              <a:t>DESENVOLVIMENTO METODOLÓGICO </a:t>
            </a:r>
            <a:endParaRPr dirty="0"/>
          </a:p>
        </p:txBody>
      </p:sp>
      <p:sp>
        <p:nvSpPr>
          <p:cNvPr id="129" name="Google Shape;129;p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-18288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pt-BR"/>
              <a:t> </a:t>
            </a:r>
            <a:r>
              <a:rPr lang="pt-BR" sz="2800"/>
              <a:t>Exposição do conteúdo e debates; orientação de estudos de textos individuais e coletivos; dinâmicas de feedback. Ainda, painéis com a participação de convidados e visitas institucionais.</a:t>
            </a:r>
            <a:endParaRPr/>
          </a:p>
          <a:p>
            <a:pPr marL="182880" lvl="0" indent="-5080" algn="just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endParaRPr sz="2800"/>
          </a:p>
          <a:p>
            <a:pPr marL="182880" lvl="0" indent="-182880" algn="just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Char char="●"/>
            </a:pPr>
            <a:r>
              <a:rPr lang="pt-BR" sz="2800"/>
              <a:t> A disciplina é desenvolvida a partir do entendimento de que o aluno é sujeito protagonista de sua própria formação e, portanto, tem como princípio a participação ativa dos alunos, num processo de construção coletiva do conhecimento.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pt-BR" b="1"/>
              <a:t>AVALIAÇÃO</a:t>
            </a:r>
            <a:endParaRPr/>
          </a:p>
        </p:txBody>
      </p:sp>
      <p:sp>
        <p:nvSpPr>
          <p:cNvPr id="135" name="Google Shape;135;p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pt-BR" sz="3600" dirty="0"/>
              <a:t>NOTA 1 - Avaliação em grupo (produção de cartilha do SUS - entrega e apresentação) - Peso: </a:t>
            </a:r>
            <a:r>
              <a:rPr lang="pt-BR" sz="3600" dirty="0" smtClean="0"/>
              <a:t>10,0</a:t>
            </a:r>
          </a:p>
          <a:p>
            <a:endParaRPr lang="pt-BR" sz="3600" dirty="0"/>
          </a:p>
          <a:p>
            <a:r>
              <a:rPr lang="pt-BR" sz="3600" dirty="0"/>
              <a:t>NOTA 2 - Prova - Peso: 10,0 </a:t>
            </a:r>
          </a:p>
          <a:p>
            <a:pPr marL="182880" lvl="0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endParaRPr sz="2600" dirty="0"/>
          </a:p>
        </p:txBody>
      </p:sp>
      <p:pic>
        <p:nvPicPr>
          <p:cNvPr id="136" name="Google Shape;13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45059" y="4794245"/>
            <a:ext cx="1758369" cy="186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"/>
          <p:cNvSpPr txBox="1">
            <a:spLocks noGrp="1"/>
          </p:cNvSpPr>
          <p:nvPr>
            <p:ph type="title"/>
          </p:nvPr>
        </p:nvSpPr>
        <p:spPr>
          <a:xfrm>
            <a:off x="124325" y="1123825"/>
            <a:ext cx="32487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pt-BR" b="1" dirty="0"/>
              <a:t>BIBLIOGRAFIA BÁSICA</a:t>
            </a:r>
            <a:endParaRPr dirty="0"/>
          </a:p>
        </p:txBody>
      </p:sp>
      <p:sp>
        <p:nvSpPr>
          <p:cNvPr id="143" name="Google Shape;143;p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-18288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pt-BR" sz="2400">
                <a:latin typeface="Corbel"/>
                <a:ea typeface="Corbel"/>
                <a:cs typeface="Corbel"/>
                <a:sym typeface="Corbel"/>
              </a:rPr>
              <a:t>CAMPOS, Gastão Wagner de Souza. Saúde Paidéia. São Paulo: Hucitec, 2013. 185 p.</a:t>
            </a:r>
            <a:endParaRPr/>
          </a:p>
          <a:p>
            <a:pPr marL="182880" lvl="0" indent="-18288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2400"/>
              <a:buChar char="●"/>
            </a:pPr>
            <a:r>
              <a:rPr lang="pt-BR" sz="2400">
                <a:latin typeface="Corbel"/>
                <a:ea typeface="Corbel"/>
                <a:cs typeface="Corbel"/>
                <a:sym typeface="Corbel"/>
              </a:rPr>
              <a:t>MERHY, Emerson Elias. O trabalho em saúde: olhando e experienciando o SUS no cotidiano. São Paulo: Hucitec, 2006. 296 p. </a:t>
            </a:r>
            <a:endParaRPr/>
          </a:p>
          <a:p>
            <a:pPr marL="182880" lvl="0" indent="-18288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2400"/>
              <a:buChar char="●"/>
            </a:pPr>
            <a:r>
              <a:rPr lang="pt-BR" sz="2400">
                <a:latin typeface="Corbel"/>
                <a:ea typeface="Corbel"/>
                <a:cs typeface="Corbel"/>
                <a:sym typeface="Corbel"/>
              </a:rPr>
              <a:t>PAIM, Jairnilson Silva. O que é o SUS. Rio de Janeiro: Fundação Oswaldo Cruz, 2015.</a:t>
            </a: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3067224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rbel"/>
              <a:buNone/>
            </a:pPr>
            <a:r>
              <a:rPr lang="pt-BR" sz="2800" b="1" dirty="0"/>
              <a:t>BIBLIOGRAFIA COMPLEMENTAR</a:t>
            </a:r>
            <a:endParaRPr dirty="0"/>
          </a:p>
        </p:txBody>
      </p:sp>
      <p:sp>
        <p:nvSpPr>
          <p:cNvPr id="150" name="Google Shape;150;p10"/>
          <p:cNvSpPr txBox="1">
            <a:spLocks noGrp="1"/>
          </p:cNvSpPr>
          <p:nvPr>
            <p:ph type="body" idx="1"/>
          </p:nvPr>
        </p:nvSpPr>
        <p:spPr>
          <a:xfrm>
            <a:off x="3662439" y="738817"/>
            <a:ext cx="7887303" cy="5371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2880" lvl="0" indent="-18288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 sz="1800">
                <a:latin typeface="Corbel"/>
                <a:ea typeface="Corbel"/>
                <a:cs typeface="Corbel"/>
                <a:sym typeface="Corbel"/>
              </a:rPr>
              <a:t>CAMPOS, Gastão Wagner de Souza. Um método para análise e co-gestão de coletivos: a constituição do sujeito, a produção de valor de uso e a democracia em instituições : o método da roda. São Paulo: Hucitec, 2007. 236 p.</a:t>
            </a:r>
            <a:endParaRPr/>
          </a:p>
          <a:p>
            <a:pPr marL="182880" lvl="0" indent="-182880" algn="just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●"/>
            </a:pPr>
            <a:r>
              <a:rPr lang="pt-BR" sz="1800">
                <a:latin typeface="Corbel"/>
                <a:ea typeface="Corbel"/>
                <a:cs typeface="Corbel"/>
                <a:sym typeface="Corbel"/>
              </a:rPr>
              <a:t>MENDES, Eugênio Vilaça et al. A construção social da atenção primária à saúde. Brasília, DF: CONASS, 2019.</a:t>
            </a:r>
            <a:endParaRPr/>
          </a:p>
          <a:p>
            <a:pPr marL="182880" lvl="0" indent="-182880" algn="just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●"/>
            </a:pPr>
            <a:r>
              <a:rPr lang="pt-BR" sz="1800">
                <a:latin typeface="Corbel"/>
                <a:ea typeface="Corbel"/>
                <a:cs typeface="Corbel"/>
                <a:sym typeface="Corbel"/>
              </a:rPr>
              <a:t>PAIM, Jairnilson Silva; ALMEIDA FILHO, Naomar de (Org.). Saúde coletiva: teoria e prática. Rio de Janeiro: MedBook, 2022. 1 recurso online - Acervo Virtual</a:t>
            </a:r>
            <a:endParaRPr/>
          </a:p>
          <a:p>
            <a:pPr marL="182880" lvl="0" indent="-182880" algn="just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●"/>
            </a:pPr>
            <a:r>
              <a:rPr lang="pt-BR" sz="1800">
                <a:latin typeface="Corbel"/>
                <a:ea typeface="Corbel"/>
                <a:cs typeface="Corbel"/>
                <a:sym typeface="Corbel"/>
              </a:rPr>
              <a:t>PEREIRA, Antonio Carlos. Tratado de saúde coletiva em odontologia. São Paulo: Napoleão, 2009. 704 p. + 1 CD-ROM</a:t>
            </a:r>
            <a:endParaRPr/>
          </a:p>
          <a:p>
            <a:pPr marL="182880" lvl="0" indent="-182880" algn="just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SzPts val="1800"/>
              <a:buChar char="●"/>
            </a:pPr>
            <a:r>
              <a:rPr lang="pt-BR" sz="1800">
                <a:latin typeface="Corbel"/>
                <a:ea typeface="Corbel"/>
                <a:cs typeface="Corbel"/>
                <a:sym typeface="Corbel"/>
              </a:rPr>
              <a:t>SOLHA, Raphaela Karla de Toledo. Sistema Único de Saúde: componentes, diretrizes e políticas públicas. São Paulo Erica 2014 1 recurso online - Acervo Virtual</a:t>
            </a:r>
            <a:endParaRPr/>
          </a:p>
        </p:txBody>
      </p:sp>
      <p:sp>
        <p:nvSpPr>
          <p:cNvPr id="149" name="Google Shape;149;p10"/>
          <p:cNvSpPr/>
          <p:nvPr/>
        </p:nvSpPr>
        <p:spPr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"/>
          <p:cNvSpPr txBox="1"/>
          <p:nvPr/>
        </p:nvSpPr>
        <p:spPr>
          <a:xfrm>
            <a:off x="3951515" y="2060008"/>
            <a:ext cx="7507372" cy="1446509"/>
          </a:xfrm>
          <a:prstGeom prst="rect">
            <a:avLst/>
          </a:prstGeom>
          <a:solidFill>
            <a:schemeClr val="lt1"/>
          </a:solidFill>
          <a:ln w="2222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rbel"/>
              <a:buNone/>
            </a:pPr>
            <a:r>
              <a:rPr lang="pt-BR" sz="4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SEJAM BEM VINDOS (AS) </a:t>
            </a:r>
            <a:endParaRPr sz="4400" b="1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rbel"/>
              <a:buNone/>
            </a:pPr>
            <a:r>
              <a:rPr lang="pt-BR" sz="4400" b="1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À DISCIPLINA!</a:t>
            </a:r>
            <a:endParaRPr sz="4400" b="1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/>
          <p:nvPr/>
        </p:nvSpPr>
        <p:spPr>
          <a:xfrm>
            <a:off x="3642360" y="902969"/>
            <a:ext cx="8004810" cy="5257801"/>
          </a:xfrm>
          <a:custGeom>
            <a:avLst/>
            <a:gdLst/>
            <a:ahLst/>
            <a:cxnLst/>
            <a:rect l="l" t="t" r="r" b="b"/>
            <a:pathLst>
              <a:path w="16510602" h="9467298" extrusionOk="0">
                <a:moveTo>
                  <a:pt x="0" y="0"/>
                </a:moveTo>
                <a:lnTo>
                  <a:pt x="16510602" y="0"/>
                </a:lnTo>
                <a:lnTo>
                  <a:pt x="16510602" y="9467298"/>
                </a:lnTo>
                <a:lnTo>
                  <a:pt x="0" y="94672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1" name="Google Shape;161;p12"/>
          <p:cNvSpPr txBox="1"/>
          <p:nvPr/>
        </p:nvSpPr>
        <p:spPr>
          <a:xfrm>
            <a:off x="3133589" y="6292334"/>
            <a:ext cx="609790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pt-BR" dirty="0"/>
              <a:t>https://www.youtube.com/watch?v=2pVF7cvmsbw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pt-BR" b="1" dirty="0" smtClean="0"/>
              <a:t>VAMOS PENSAR?</a:t>
            </a:r>
            <a:endParaRPr dirty="0"/>
          </a:p>
        </p:txBody>
      </p:sp>
      <p:grpSp>
        <p:nvGrpSpPr>
          <p:cNvPr id="167" name="Google Shape;167;p13"/>
          <p:cNvGrpSpPr/>
          <p:nvPr/>
        </p:nvGrpSpPr>
        <p:grpSpPr>
          <a:xfrm>
            <a:off x="3868738" y="863600"/>
            <a:ext cx="7315200" cy="5121274"/>
            <a:chOff x="0" y="0"/>
            <a:chExt cx="7315200" cy="5121274"/>
          </a:xfrm>
        </p:grpSpPr>
        <p:cxnSp>
          <p:nvCxnSpPr>
            <p:cNvPr id="168" name="Google Shape;168;p13"/>
            <p:cNvCxnSpPr/>
            <p:nvPr/>
          </p:nvCxnSpPr>
          <p:spPr>
            <a:xfrm>
              <a:off x="0" y="0"/>
              <a:ext cx="7315200" cy="0"/>
            </a:xfrm>
            <a:prstGeom prst="straightConnector1">
              <a:avLst/>
            </a:prstGeom>
            <a:solidFill>
              <a:srgbClr val="A52F0C"/>
            </a:solidFill>
            <a:ln w="10775" cap="flat" cmpd="sng">
              <a:solidFill>
                <a:srgbClr val="A52F0C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69" name="Google Shape;169;p13"/>
            <p:cNvSpPr/>
            <p:nvPr/>
          </p:nvSpPr>
          <p:spPr>
            <a:xfrm>
              <a:off x="0" y="0"/>
              <a:ext cx="7315200" cy="1280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3"/>
            <p:cNvSpPr txBox="1"/>
            <p:nvPr/>
          </p:nvSpPr>
          <p:spPr>
            <a:xfrm>
              <a:off x="0" y="0"/>
              <a:ext cx="7315200" cy="1280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t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orbel"/>
                <a:buNone/>
              </a:pPr>
              <a:r>
                <a:rPr lang="pt-BR" sz="290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Qual a diferença de saúde individual e saúde pública?</a:t>
              </a:r>
              <a:endParaRPr/>
            </a:p>
          </p:txBody>
        </p:sp>
        <p:cxnSp>
          <p:nvCxnSpPr>
            <p:cNvPr id="171" name="Google Shape;171;p13"/>
            <p:cNvCxnSpPr/>
            <p:nvPr/>
          </p:nvCxnSpPr>
          <p:spPr>
            <a:xfrm>
              <a:off x="0" y="1280318"/>
              <a:ext cx="7315200" cy="0"/>
            </a:xfrm>
            <a:prstGeom prst="straightConnector1">
              <a:avLst/>
            </a:prstGeom>
            <a:solidFill>
              <a:srgbClr val="A52F0C"/>
            </a:solidFill>
            <a:ln w="10775" cap="flat" cmpd="sng">
              <a:solidFill>
                <a:srgbClr val="A52F0C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72" name="Google Shape;172;p13"/>
            <p:cNvSpPr/>
            <p:nvPr/>
          </p:nvSpPr>
          <p:spPr>
            <a:xfrm>
              <a:off x="0" y="1280318"/>
              <a:ext cx="7315200" cy="1280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3"/>
            <p:cNvSpPr txBox="1"/>
            <p:nvPr/>
          </p:nvSpPr>
          <p:spPr>
            <a:xfrm>
              <a:off x="0" y="1280318"/>
              <a:ext cx="7315200" cy="1280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orbel"/>
                <a:buNone/>
              </a:pPr>
              <a:r>
                <a:rPr lang="pt-BR" sz="290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Qual a diferença entre pensar saúde enquanto mercadoria e enquanto direito humano?</a:t>
              </a:r>
              <a:endParaRPr/>
            </a:p>
          </p:txBody>
        </p:sp>
        <p:cxnSp>
          <p:nvCxnSpPr>
            <p:cNvPr id="174" name="Google Shape;174;p13"/>
            <p:cNvCxnSpPr/>
            <p:nvPr/>
          </p:nvCxnSpPr>
          <p:spPr>
            <a:xfrm>
              <a:off x="0" y="2560637"/>
              <a:ext cx="7315200" cy="0"/>
            </a:xfrm>
            <a:prstGeom prst="straightConnector1">
              <a:avLst/>
            </a:prstGeom>
            <a:solidFill>
              <a:srgbClr val="A52F0C"/>
            </a:solidFill>
            <a:ln w="10775" cap="flat" cmpd="sng">
              <a:solidFill>
                <a:srgbClr val="A52F0C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75" name="Google Shape;175;p13"/>
            <p:cNvSpPr/>
            <p:nvPr/>
          </p:nvSpPr>
          <p:spPr>
            <a:xfrm>
              <a:off x="0" y="2560637"/>
              <a:ext cx="7315200" cy="1280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3"/>
            <p:cNvSpPr txBox="1"/>
            <p:nvPr/>
          </p:nvSpPr>
          <p:spPr>
            <a:xfrm>
              <a:off x="0" y="2560637"/>
              <a:ext cx="7315200" cy="1280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orbel"/>
                <a:buNone/>
              </a:pPr>
              <a:r>
                <a:rPr lang="pt-BR" sz="290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Na nossa região são desenvolvidas ações em saúde?</a:t>
              </a:r>
              <a:endParaRPr/>
            </a:p>
          </p:txBody>
        </p:sp>
        <p:cxnSp>
          <p:nvCxnSpPr>
            <p:cNvPr id="177" name="Google Shape;177;p13"/>
            <p:cNvCxnSpPr/>
            <p:nvPr/>
          </p:nvCxnSpPr>
          <p:spPr>
            <a:xfrm>
              <a:off x="0" y="3840956"/>
              <a:ext cx="7315200" cy="0"/>
            </a:xfrm>
            <a:prstGeom prst="straightConnector1">
              <a:avLst/>
            </a:prstGeom>
            <a:solidFill>
              <a:srgbClr val="A52F0C"/>
            </a:solidFill>
            <a:ln w="10775" cap="flat" cmpd="sng">
              <a:solidFill>
                <a:srgbClr val="A52F0C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78" name="Google Shape;178;p13"/>
            <p:cNvSpPr/>
            <p:nvPr/>
          </p:nvSpPr>
          <p:spPr>
            <a:xfrm>
              <a:off x="0" y="3840956"/>
              <a:ext cx="7315200" cy="1280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3"/>
            <p:cNvSpPr txBox="1"/>
            <p:nvPr/>
          </p:nvSpPr>
          <p:spPr>
            <a:xfrm>
              <a:off x="0" y="3840956"/>
              <a:ext cx="7315200" cy="12803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0475" tIns="110475" rIns="110475" bIns="1104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orbel"/>
                <a:buNone/>
              </a:pPr>
              <a:r>
                <a:rPr lang="pt-BR" sz="290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Como vocês percebem as ações de cuidados primários de saúde na sua comunidade?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uadro">
  <a:themeElements>
    <a:clrScheme name="Vermelho">
      <a:dk1>
        <a:srgbClr val="000000"/>
      </a:dk1>
      <a:lt1>
        <a:srgbClr val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737</Words>
  <Application>Microsoft Office PowerPoint</Application>
  <PresentationFormat>Widescreen</PresentationFormat>
  <Paragraphs>90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Calibri</vt:lpstr>
      <vt:lpstr>Corbel</vt:lpstr>
      <vt:lpstr>Noto Sans Symbols</vt:lpstr>
      <vt:lpstr>Times New Roman</vt:lpstr>
      <vt:lpstr>Arial</vt:lpstr>
      <vt:lpstr>Quadro</vt:lpstr>
      <vt:lpstr>SAÚDE E POLÍTICAS PÚBLICAS</vt:lpstr>
      <vt:lpstr>CARGA HORÁRIA</vt:lpstr>
      <vt:lpstr>EMENTA</vt:lpstr>
      <vt:lpstr>OBJETIVOS</vt:lpstr>
      <vt:lpstr>CONTEÚDO PROGRAMÁTICO</vt:lpstr>
      <vt:lpstr>CRONOGRAMA</vt:lpstr>
      <vt:lpstr>DESENVOLVIMENTO METODOLÓGICO </vt:lpstr>
      <vt:lpstr>AVALIAÇÃO</vt:lpstr>
      <vt:lpstr>BIBLIOGRAFIA BÁSICA</vt:lpstr>
      <vt:lpstr>BIBLIOGRAFIA COMPLEMENTAR</vt:lpstr>
      <vt:lpstr>Apresentação do PowerPoint</vt:lpstr>
      <vt:lpstr>Apresentação do PowerPoint</vt:lpstr>
      <vt:lpstr>VAMOS PENSAR?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SAÚDE E POLÍTICAS PÚBLICAS</dc:title>
  <dc:creator>Giovana</dc:creator>
  <cp:lastModifiedBy>Giovana</cp:lastModifiedBy>
  <cp:revision>3</cp:revision>
  <dcterms:created xsi:type="dcterms:W3CDTF">2024-10-04T14:16:32Z</dcterms:created>
  <dcterms:modified xsi:type="dcterms:W3CDTF">2026-07-30T16:54:03Z</dcterms:modified>
</cp:coreProperties>
</file>