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2" r:id="rId10"/>
    <p:sldId id="268" r:id="rId11"/>
    <p:sldId id="259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4F2B64-45F3-446C-900F-55AFBD678923}" v="12" dt="2026-07-28T14:30:41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96608" y="5115720"/>
            <a:ext cx="9156700" cy="1031080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65335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6"/>
          <a:stretch/>
        </p:blipFill>
        <p:spPr>
          <a:xfrm>
            <a:off x="0" y="38100"/>
            <a:ext cx="12192000" cy="68199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6454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5"/>
          <a:stretch/>
        </p:blipFill>
        <p:spPr>
          <a:xfrm>
            <a:off x="0" y="-34506"/>
            <a:ext cx="12192000" cy="689250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052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818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093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7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38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45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548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29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69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405EF-E469-4716-8BCE-505293FD634F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3F994-1D44-4C44-B060-8F9E4B6D8C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55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496608" y="4715691"/>
            <a:ext cx="9156700" cy="1431109"/>
          </a:xfrm>
        </p:spPr>
        <p:txBody>
          <a:bodyPr>
            <a:normAutofit/>
          </a:bodyPr>
          <a:lstStyle/>
          <a:p>
            <a:r>
              <a:rPr lang="pt-BR" sz="3200" dirty="0"/>
              <a:t>ESTÁGIO BÁSICO I: OLHARES SOBRE A INFÂNCIA E A ADOLESCÊNCIA</a:t>
            </a:r>
          </a:p>
        </p:txBody>
      </p:sp>
    </p:spTree>
    <p:extLst>
      <p:ext uri="{BB962C8B-B14F-4D97-AF65-F5344CB8AC3E}">
        <p14:creationId xmlns:p14="http://schemas.microsoft.com/office/powerpoint/2010/main" val="342110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Ementa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Estágio supervisionado em atividades de observação e investigação científica do desenvolvimento materno infantil à adolescência. Favorece a compreensão das teorias do desenvolvimento em uma perspectiva interdisciplinar, bem como a discussão dos direitos da criança e do adolescente a partir da inserção do acadêmico em diferentes contextos sociais. </a:t>
            </a:r>
          </a:p>
          <a:p>
            <a:pPr algn="just"/>
            <a:r>
              <a:rPr lang="pt-BR" dirty="0"/>
              <a:t>Potencializa o desenvolvimento do pensamento crítico em relação ao papel da família, da escola, das instituições de saúde e das políticas públicas na promoção do desenvolvimento saudável. </a:t>
            </a:r>
          </a:p>
          <a:p>
            <a:pPr algn="just"/>
            <a:r>
              <a:rPr lang="pt-BR" dirty="0"/>
              <a:t>Realização de relatório de pesquisa.</a:t>
            </a:r>
          </a:p>
        </p:txBody>
      </p:sp>
    </p:spTree>
    <p:extLst>
      <p:ext uri="{BB962C8B-B14F-4D97-AF65-F5344CB8AC3E}">
        <p14:creationId xmlns:p14="http://schemas.microsoft.com/office/powerpoint/2010/main" val="356095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5394" y="365125"/>
            <a:ext cx="10648406" cy="640715"/>
          </a:xfrm>
        </p:spPr>
        <p:txBody>
          <a:bodyPr>
            <a:normAutofit/>
          </a:bodyPr>
          <a:lstStyle/>
          <a:p>
            <a:r>
              <a:rPr lang="pt-BR" sz="3600" dirty="0"/>
              <a:t>Justificativa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05394" y="1110343"/>
            <a:ext cx="10816046" cy="5460273"/>
          </a:xfrm>
        </p:spPr>
        <p:txBody>
          <a:bodyPr>
            <a:normAutofit/>
          </a:bodyPr>
          <a:lstStyle/>
          <a:p>
            <a:pPr algn="just"/>
            <a:r>
              <a:rPr lang="pt-PT" dirty="0"/>
              <a:t>O Estágio Básico I constitui-se como primeira inserção formal dos (as) acadêmicos (as) em diferentes contextos de desenvolvimento dos sujeitos. </a:t>
            </a:r>
          </a:p>
          <a:p>
            <a:pPr algn="just"/>
            <a:r>
              <a:rPr lang="pt-PT" dirty="0"/>
              <a:t>Trata-se de um estágio com foco na </a:t>
            </a:r>
            <a:r>
              <a:rPr lang="pt-PT" b="1" dirty="0"/>
              <a:t>observação e investigação</a:t>
            </a:r>
            <a:r>
              <a:rPr lang="pt-PT" dirty="0"/>
              <a:t>, proporcionando uma integração entre disciplinas cursadas no semestre anterior, especialmente Processos Psicológicos Básicos, Teorias da Personalidade, Psicologia do Desenvolvimento Humano e Psicologia Social. </a:t>
            </a:r>
          </a:p>
          <a:p>
            <a:pPr algn="just"/>
            <a:r>
              <a:rPr lang="pt-PT" dirty="0"/>
              <a:t>Deste modo, o estágio contribui significativamente para a </a:t>
            </a:r>
            <a:r>
              <a:rPr lang="pt-PT" b="1" dirty="0"/>
              <a:t>compreensão do desenvolvimento humano, da infância à adolescência</a:t>
            </a:r>
            <a:r>
              <a:rPr lang="pt-PT" dirty="0"/>
              <a:t>, entendido como um processo dinâmico no qual os sujeitos atravessam diversas etapas e circunstâncias de vida. Conhecimentos esses, fundamentais para a formação do (a) psicólogo(a).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969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8902" y="365126"/>
            <a:ext cx="10334897" cy="875846"/>
          </a:xfrm>
        </p:spPr>
        <p:txBody>
          <a:bodyPr/>
          <a:lstStyle/>
          <a:p>
            <a:r>
              <a:rPr lang="pt-BR" dirty="0"/>
              <a:t>Objetivos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18902" y="1384663"/>
            <a:ext cx="10334898" cy="4792300"/>
          </a:xfrm>
        </p:spPr>
        <p:txBody>
          <a:bodyPr>
            <a:normAutofit/>
          </a:bodyPr>
          <a:lstStyle/>
          <a:p>
            <a:pPr algn="just"/>
            <a:r>
              <a:rPr lang="pt-PT" dirty="0"/>
              <a:t>O estágio busca </a:t>
            </a:r>
            <a:r>
              <a:rPr lang="pt-PT" dirty="0" err="1"/>
              <a:t>oportunizar</a:t>
            </a:r>
            <a:r>
              <a:rPr lang="pt-PT" dirty="0"/>
              <a:t> um processo de aprendizagem que desenvolva a habilidade de investigação e construção de conhecimentos, contribuindo para a:</a:t>
            </a:r>
          </a:p>
          <a:p>
            <a:pPr algn="just"/>
            <a:endParaRPr lang="pt-PT" dirty="0"/>
          </a:p>
          <a:p>
            <a:pPr lvl="1" algn="just"/>
            <a:r>
              <a:rPr lang="pt-PT" sz="2800" dirty="0"/>
              <a:t>Integração e aprofundamento dos conhecimentos relativos ao desenvolvimento humano, numa </a:t>
            </a:r>
            <a:r>
              <a:rPr lang="pt-PT" sz="2800" dirty="0" err="1"/>
              <a:t>perspectiva</a:t>
            </a:r>
            <a:r>
              <a:rPr lang="pt-PT" sz="2800" dirty="0"/>
              <a:t> crítica;</a:t>
            </a:r>
          </a:p>
          <a:p>
            <a:pPr lvl="1" algn="just"/>
            <a:r>
              <a:rPr lang="pt-PT" sz="2800" dirty="0"/>
              <a:t>Apropriação da prática de observação do desenvolvimento humano em diferentes contextos;</a:t>
            </a:r>
          </a:p>
          <a:p>
            <a:pPr lvl="1" algn="just"/>
            <a:r>
              <a:rPr lang="pt-PT" sz="2800" dirty="0"/>
              <a:t>Elaboração de um Relatório Final de Estágio, de forma narrativa e interpretativa, fundamentado teoricamente.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2720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Conteúdo programático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b="1" dirty="0"/>
              <a:t>Método de observação</a:t>
            </a:r>
            <a:r>
              <a:rPr lang="pt-PT" dirty="0"/>
              <a:t>, instrumentos para o trabalho em campo (registros de observação - relatos);</a:t>
            </a:r>
          </a:p>
          <a:p>
            <a:pPr algn="just"/>
            <a:endParaRPr lang="pt-PT" sz="3200" dirty="0"/>
          </a:p>
          <a:p>
            <a:pPr lvl="1" algn="just"/>
            <a:r>
              <a:rPr lang="pt-PT" sz="2800" dirty="0"/>
              <a:t>Sistematização e análise de dados: articulação entre teoria e prática (fases do desenvolvimento humano e seus desdobramentos no cotidiano);</a:t>
            </a:r>
          </a:p>
          <a:p>
            <a:pPr algn="just"/>
            <a:endParaRPr lang="pt-PT" sz="3200" dirty="0"/>
          </a:p>
          <a:p>
            <a:pPr lvl="1" algn="just"/>
            <a:r>
              <a:rPr lang="pt-PT" sz="2800" dirty="0"/>
              <a:t>Relato de Experiência: elementos textuais.</a:t>
            </a:r>
          </a:p>
        </p:txBody>
      </p:sp>
    </p:spTree>
    <p:extLst>
      <p:ext uri="{BB962C8B-B14F-4D97-AF65-F5344CB8AC3E}">
        <p14:creationId xmlns:p14="http://schemas.microsoft.com/office/powerpoint/2010/main" val="895211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79" y="548005"/>
            <a:ext cx="10622279" cy="301081"/>
          </a:xfrm>
        </p:spPr>
        <p:txBody>
          <a:bodyPr>
            <a:noAutofit/>
          </a:bodyPr>
          <a:lstStyle/>
          <a:p>
            <a:r>
              <a:rPr lang="pt-BR" sz="4000" dirty="0"/>
              <a:t>Desenvolvimento metodológico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0079" y="849086"/>
            <a:ext cx="11064241" cy="5786846"/>
          </a:xfrm>
        </p:spPr>
        <p:txBody>
          <a:bodyPr>
            <a:noAutofit/>
          </a:bodyPr>
          <a:lstStyle/>
          <a:p>
            <a:pPr algn="just"/>
            <a:endParaRPr lang="pt-BR" sz="2400" dirty="0"/>
          </a:p>
          <a:p>
            <a:pPr algn="just"/>
            <a:r>
              <a:rPr lang="pt-PT" sz="2400" dirty="0"/>
              <a:t>O estágio será desenvolvido a partir de leituras indicadas e orientação em grupo. A elaboração da proposta de trabalho em campo, as práticas de observação e a elaboração dos relatos </a:t>
            </a:r>
            <a:r>
              <a:rPr lang="pt-PT" sz="2400" b="1" dirty="0">
                <a:solidFill>
                  <a:srgbClr val="FF0000"/>
                </a:solidFill>
              </a:rPr>
              <a:t>serão supervisionados semanalmente presencialmente</a:t>
            </a:r>
            <a:r>
              <a:rPr lang="pt-PT" sz="2400" dirty="0"/>
              <a:t>. </a:t>
            </a:r>
          </a:p>
          <a:p>
            <a:pPr algn="just"/>
            <a:r>
              <a:rPr lang="pt-PT" sz="2400" dirty="0"/>
              <a:t>As atividades de observação durante o semestre, podem ser realizadas </a:t>
            </a:r>
            <a:r>
              <a:rPr lang="pt-PT" sz="2400" b="1" dirty="0"/>
              <a:t>em duplas nos locais de estágio. </a:t>
            </a:r>
          </a:p>
          <a:p>
            <a:pPr algn="just"/>
            <a:r>
              <a:rPr lang="pt-PT" sz="2400" dirty="0"/>
              <a:t>As visitas aos locais serão </a:t>
            </a:r>
            <a:r>
              <a:rPr lang="pt-PT" sz="2400" b="1" dirty="0"/>
              <a:t>semanais com duração de mínima de </a:t>
            </a:r>
            <a:r>
              <a:rPr lang="pt-PT" sz="2400" b="1" dirty="0">
                <a:solidFill>
                  <a:srgbClr val="FF0000"/>
                </a:solidFill>
              </a:rPr>
              <a:t>2 horas</a:t>
            </a:r>
            <a:r>
              <a:rPr lang="pt-PT" sz="2400" dirty="0"/>
              <a:t>, perfazendo total de </a:t>
            </a:r>
            <a:r>
              <a:rPr lang="pt-PT" sz="2400" b="1" u="sng" dirty="0">
                <a:solidFill>
                  <a:srgbClr val="FF0000"/>
                </a:solidFill>
              </a:rPr>
              <a:t>32 horas </a:t>
            </a:r>
            <a:r>
              <a:rPr lang="pt-PT" sz="2400" b="1" u="sng" dirty="0"/>
              <a:t>no semestre</a:t>
            </a:r>
            <a:r>
              <a:rPr lang="pt-PT" sz="2400" dirty="0"/>
              <a:t>. Se houver intervenções, elas serão somente na linha </a:t>
            </a:r>
            <a:r>
              <a:rPr lang="pt-PT" sz="2400" dirty="0" err="1"/>
              <a:t>psicoeducativa</a:t>
            </a:r>
            <a:r>
              <a:rPr lang="pt-PT" sz="2400" dirty="0"/>
              <a:t>. </a:t>
            </a:r>
          </a:p>
          <a:p>
            <a:pPr algn="just"/>
            <a:r>
              <a:rPr lang="pt-PT" sz="2400" dirty="0"/>
              <a:t>Concluído o período de atividade de campo, deverá ser entregue o </a:t>
            </a:r>
            <a:r>
              <a:rPr lang="pt-PT" sz="2400" b="1" dirty="0"/>
              <a:t>Relatório Final de Estágio</a:t>
            </a:r>
            <a:r>
              <a:rPr lang="pt-PT" sz="2400" dirty="0"/>
              <a:t>, sendo o mesmo apresentado no Seminário Final.</a:t>
            </a:r>
          </a:p>
          <a:p>
            <a:pPr algn="just"/>
            <a:r>
              <a:rPr lang="pt-PT" sz="2400" dirty="0"/>
              <a:t>Serão indicados subsídios para a realização das atividades, tais como textos. Todos os materiais, a frequência na disciplina e as notas serão disponibilizadas no AMBIENTE ACADÊMICO (intranet).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0157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3955" y="378823"/>
            <a:ext cx="10752909" cy="470897"/>
          </a:xfrm>
        </p:spPr>
        <p:txBody>
          <a:bodyPr>
            <a:noAutofit/>
          </a:bodyPr>
          <a:lstStyle/>
          <a:p>
            <a:r>
              <a:rPr lang="pt-BR" sz="4000" dirty="0"/>
              <a:t>A avaliação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6388" y="1071154"/>
            <a:ext cx="11298283" cy="540802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PT" dirty="0"/>
              <a:t>A avaliação visa uma aprendizagem articulada aos objetivos do estágio, sendo observados os seguintes critérios: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b="1" u="sng" dirty="0"/>
              <a:t>presença efetiva</a:t>
            </a:r>
            <a:r>
              <a:rPr lang="pt-PT" b="1" dirty="0"/>
              <a:t> </a:t>
            </a:r>
            <a:r>
              <a:rPr lang="pt-PT" dirty="0"/>
              <a:t>do acadêmico nas atividades propostas;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dirty="0"/>
              <a:t>habilidade de leitura e estudo investigativo e autônomo que assegure o referencial teórico necessário à atividade do estágio;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dirty="0"/>
              <a:t>habilidade de elaboração escrita clara, objetiva e argumentativa;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dirty="0"/>
              <a:t>compreensão crítica do contexto de estudo;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b="1" u="sng" dirty="0">
                <a:solidFill>
                  <a:srgbClr val="FF0000"/>
                </a:solidFill>
              </a:rPr>
              <a:t>atenção, respeito e cuidados éticos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dirty="0"/>
              <a:t>em relação aos sujeitos envolvidos;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dirty="0"/>
              <a:t>realização do estágio </a:t>
            </a:r>
            <a:r>
              <a:rPr lang="pt-PT" b="1" dirty="0"/>
              <a:t>no período estabelecido</a:t>
            </a:r>
            <a:r>
              <a:rPr lang="pt-PT" dirty="0"/>
              <a:t>; 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PT" b="1" u="sng" dirty="0"/>
              <a:t>pontualidade</a:t>
            </a:r>
            <a:r>
              <a:rPr lang="pt-PT" dirty="0"/>
              <a:t> na entrega das tarefas solicitadas. </a:t>
            </a:r>
          </a:p>
          <a:p>
            <a:pPr marL="0" indent="0" algn="just">
              <a:buNone/>
            </a:pPr>
            <a:endParaRPr lang="pt-PT" dirty="0"/>
          </a:p>
          <a:p>
            <a:pPr algn="just"/>
            <a:r>
              <a:rPr lang="pt-PT" dirty="0"/>
              <a:t>Formas de avaliação: </a:t>
            </a:r>
          </a:p>
          <a:p>
            <a:pPr lvl="1" algn="just"/>
            <a:r>
              <a:rPr lang="pt-PT" dirty="0"/>
              <a:t>Avaliação I: Relatório Final de Estágio: peso 10.</a:t>
            </a:r>
          </a:p>
          <a:p>
            <a:pPr lvl="1" algn="just"/>
            <a:r>
              <a:rPr lang="pt-PT" dirty="0"/>
              <a:t>Avaliação II: Processo de Desenvolvimento do Estágio (peso 06) + Seminário (peso 04): Peso 10.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3373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514" y="365126"/>
            <a:ext cx="10831286" cy="588464"/>
          </a:xfrm>
        </p:spPr>
        <p:txBody>
          <a:bodyPr>
            <a:normAutofit/>
          </a:bodyPr>
          <a:lstStyle/>
          <a:p>
            <a:r>
              <a:rPr lang="pt-BR" sz="3600" dirty="0"/>
              <a:t>Documentação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2514" y="1306285"/>
            <a:ext cx="10831286" cy="51271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/>
              <a:t>Os estágios serão realizados em </a:t>
            </a:r>
            <a:r>
              <a:rPr lang="pt-BR" b="1" u="sng" dirty="0"/>
              <a:t>instituições conveniadas com a UPF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 No primeiro contato com a instituição o aluno deverá apresentar uma </a:t>
            </a:r>
            <a:r>
              <a:rPr lang="pt-BR" b="1" dirty="0">
                <a:solidFill>
                  <a:srgbClr val="FF0000"/>
                </a:solidFill>
              </a:rPr>
              <a:t>CARTA DE APRESENTAÇÃO</a:t>
            </a:r>
            <a:r>
              <a:rPr lang="pt-BR" dirty="0">
                <a:solidFill>
                  <a:srgbClr val="FF0000"/>
                </a:solidFill>
              </a:rPr>
              <a:t>. </a:t>
            </a:r>
          </a:p>
          <a:p>
            <a:pPr algn="just"/>
            <a:endParaRPr lang="pt-BR" sz="1300" dirty="0">
              <a:solidFill>
                <a:srgbClr val="FF0000"/>
              </a:solidFill>
            </a:endParaRPr>
          </a:p>
          <a:p>
            <a:pPr algn="just"/>
            <a:r>
              <a:rPr lang="pt-BR" b="1" u="sng" dirty="0"/>
              <a:t>Antes</a:t>
            </a:r>
            <a:r>
              <a:rPr lang="pt-BR" dirty="0"/>
              <a:t> do início da prática de estágio:</a:t>
            </a:r>
          </a:p>
          <a:p>
            <a:pPr lvl="1" algn="just"/>
            <a:r>
              <a:rPr lang="pt-BR" dirty="0"/>
              <a:t>O acadêmico deverá entregar ao professor conforme data estipulada pelo mesmo o </a:t>
            </a:r>
            <a:r>
              <a:rPr lang="pt-BR" dirty="0">
                <a:solidFill>
                  <a:srgbClr val="FF0000"/>
                </a:solidFill>
              </a:rPr>
              <a:t>TERMO DE COMPROMISSO DE ESTÁGIO CURRICULAR OBRIGATÓRIO</a:t>
            </a:r>
            <a:r>
              <a:rPr lang="pt-BR" dirty="0"/>
              <a:t> em 3 vias preenchido todos os dados corretamente, assinados e carimbado pela instituição concedente e assinado pelo acadêmico. </a:t>
            </a:r>
          </a:p>
          <a:p>
            <a:pPr lvl="1" algn="just"/>
            <a:r>
              <a:rPr lang="pt-BR" dirty="0"/>
              <a:t>Documento disponível na intranet: </a:t>
            </a:r>
            <a:r>
              <a:rPr lang="pt-BR" dirty="0" err="1"/>
              <a:t>Proacad</a:t>
            </a:r>
            <a:r>
              <a:rPr lang="pt-BR" dirty="0"/>
              <a:t>/ Estágios/ TERMO DE COMPROMISSO DE ESTÁGIO CURRICULAR OBRIGATÓRIO.</a:t>
            </a:r>
          </a:p>
          <a:p>
            <a:pPr marL="457200" lvl="1" indent="0" algn="just">
              <a:buNone/>
            </a:pPr>
            <a:endParaRPr lang="pt-BR" dirty="0"/>
          </a:p>
          <a:p>
            <a:pPr marL="457200" lvl="1" indent="0">
              <a:buNone/>
            </a:pPr>
            <a:r>
              <a:rPr lang="pt-BR" b="1" dirty="0">
                <a:highlight>
                  <a:srgbClr val="FFFF00"/>
                </a:highlight>
              </a:rPr>
              <a:t>Data da reunião: </a:t>
            </a:r>
          </a:p>
          <a:p>
            <a:pPr marL="457200" lvl="1" indent="0">
              <a:buNone/>
            </a:pPr>
            <a:r>
              <a:rPr lang="pt-BR" dirty="0">
                <a:highlight>
                  <a:srgbClr val="FFFF00"/>
                </a:highlight>
              </a:rPr>
              <a:t>Data: 31/07/2026- sexta-feira</a:t>
            </a:r>
            <a:br>
              <a:rPr lang="pt-BR" dirty="0">
                <a:highlight>
                  <a:srgbClr val="FFFF00"/>
                </a:highlight>
              </a:rPr>
            </a:br>
            <a:r>
              <a:rPr lang="pt-BR" dirty="0">
                <a:highlight>
                  <a:srgbClr val="FFFF00"/>
                </a:highlight>
              </a:rPr>
              <a:t>Horário: 18h</a:t>
            </a:r>
          </a:p>
        </p:txBody>
      </p:sp>
    </p:spTree>
    <p:extLst>
      <p:ext uri="{BB962C8B-B14F-4D97-AF65-F5344CB8AC3E}">
        <p14:creationId xmlns:p14="http://schemas.microsoft.com/office/powerpoint/2010/main" val="879374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Durante a prática de estágio o acadêmico deverá registar a frequência no </a:t>
            </a:r>
            <a:r>
              <a:rPr lang="pt-BR" dirty="0">
                <a:solidFill>
                  <a:srgbClr val="FF0000"/>
                </a:solidFill>
              </a:rPr>
              <a:t>REGISTRO DE FREQUENCIA.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Ao final da prática de estágio o aluno deverá solicitar a instituição o </a:t>
            </a:r>
            <a:r>
              <a:rPr lang="pt-BR" dirty="0">
                <a:solidFill>
                  <a:srgbClr val="FF0000"/>
                </a:solidFill>
              </a:rPr>
              <a:t>ATESTADO DE HORAS,</a:t>
            </a:r>
            <a:r>
              <a:rPr lang="pt-BR" dirty="0"/>
              <a:t> que deverá ser incluído no Relatório Final de Estágio.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E6F4BE-268B-180C-F925-B7A69014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365126"/>
            <a:ext cx="10831286" cy="588464"/>
          </a:xfrm>
        </p:spPr>
        <p:txBody>
          <a:bodyPr>
            <a:normAutofit/>
          </a:bodyPr>
          <a:lstStyle/>
          <a:p>
            <a:r>
              <a:rPr lang="pt-BR" sz="3600" dirty="0"/>
              <a:t>Documentação </a:t>
            </a:r>
          </a:p>
        </p:txBody>
      </p:sp>
    </p:spTree>
    <p:extLst>
      <p:ext uri="{BB962C8B-B14F-4D97-AF65-F5344CB8AC3E}">
        <p14:creationId xmlns:p14="http://schemas.microsoft.com/office/powerpoint/2010/main" val="1825305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DE4D3-0EB7-A46E-5619-CC566822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-216467"/>
            <a:ext cx="10515600" cy="1325563"/>
          </a:xfrm>
        </p:spPr>
        <p:txBody>
          <a:bodyPr/>
          <a:lstStyle/>
          <a:p>
            <a:r>
              <a:rPr lang="pt-BR" dirty="0"/>
              <a:t>CRONOGRAMA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902A936-E970-6AC9-4D39-67E526B1F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849086"/>
            <a:ext cx="11658600" cy="5562599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pt-PT" sz="1600" dirty="0">
                <a:highlight>
                  <a:srgbClr val="FFFF00"/>
                </a:highlight>
              </a:rPr>
              <a:t>29/07/2026 - Apresentação da disciplina prática e organização dos documentos e locais de estágio. Sala: Horário: 19h20 às 20h50</a:t>
            </a:r>
          </a:p>
          <a:p>
            <a:pPr>
              <a:spcBef>
                <a:spcPts val="600"/>
              </a:spcBef>
            </a:pPr>
            <a:r>
              <a:rPr lang="pt-PT" sz="1600" dirty="0">
                <a:highlight>
                  <a:srgbClr val="FFFF00"/>
                </a:highlight>
              </a:rPr>
              <a:t>05/08/2026 - Preparação para o desenvolvimento da prática. Sala: Horário: 19h20 às 20h50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12/08/2026 - Supervisões (Prof Lisiane - sala; Prof. Cristina - sala; Prof. </a:t>
            </a:r>
            <a:r>
              <a:rPr lang="pt-PT" sz="1600" dirty="0" err="1"/>
              <a:t>Sibeli</a:t>
            </a:r>
            <a:r>
              <a:rPr lang="pt-PT" sz="1600" dirty="0"/>
              <a:t> - sala)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19/08/2026 -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26/08/2026 -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02/09/2026 -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09/09/2026 -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16/09/2026 -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23/09/2026 -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30/09/2026 -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07/10/2026 -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>
                <a:highlight>
                  <a:srgbClr val="FFFF00"/>
                </a:highlight>
              </a:rPr>
              <a:t>14/10/2026 - Supervisões. Início da construção do Relatório Final de Estágio. Sala: Horário: 19h20 às 20h50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21/10/2026 -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28/10/2026 -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04/11/2026 -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11/11/2026 -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18/11/2026 - Supervisões.</a:t>
            </a:r>
          </a:p>
          <a:p>
            <a:pPr>
              <a:spcBef>
                <a:spcPts val="600"/>
              </a:spcBef>
            </a:pPr>
            <a:r>
              <a:rPr lang="pt-PT" sz="1600" dirty="0">
                <a:highlight>
                  <a:srgbClr val="FFFF00"/>
                </a:highlight>
              </a:rPr>
              <a:t>25/11/2026 - Apresentação do Seminário e entrega do Relatório Final de Estágio. Sala: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02/12/2026 - Apresentação do Seminário.</a:t>
            </a:r>
          </a:p>
          <a:p>
            <a:pPr>
              <a:spcBef>
                <a:spcPts val="600"/>
              </a:spcBef>
            </a:pPr>
            <a:r>
              <a:rPr lang="pt-PT" sz="1600" dirty="0"/>
              <a:t>09/12/2026 - Apresentação do Seminário.</a:t>
            </a:r>
          </a:p>
        </p:txBody>
      </p:sp>
    </p:spTree>
    <p:extLst>
      <p:ext uri="{BB962C8B-B14F-4D97-AF65-F5344CB8AC3E}">
        <p14:creationId xmlns:p14="http://schemas.microsoft.com/office/powerpoint/2010/main" val="2190901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0044" y="1709738"/>
            <a:ext cx="10515600" cy="1725793"/>
          </a:xfrm>
        </p:spPr>
        <p:txBody>
          <a:bodyPr>
            <a:normAutofit/>
          </a:bodyPr>
          <a:lstStyle/>
          <a:p>
            <a:r>
              <a:rPr lang="pt-BR" sz="4400" dirty="0">
                <a:solidFill>
                  <a:srgbClr val="FF0000"/>
                </a:solidFill>
              </a:rPr>
              <a:t>Bom início de semestre!!</a:t>
            </a:r>
          </a:p>
        </p:txBody>
      </p:sp>
    </p:spTree>
    <p:extLst>
      <p:ext uri="{BB962C8B-B14F-4D97-AF65-F5344CB8AC3E}">
        <p14:creationId xmlns:p14="http://schemas.microsoft.com/office/powerpoint/2010/main" val="2720536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912</Words>
  <Application>Microsoft Office PowerPoint</Application>
  <PresentationFormat>Widescreen</PresentationFormat>
  <Paragraphs>77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Ementa</vt:lpstr>
      <vt:lpstr>Justificativa</vt:lpstr>
      <vt:lpstr>Objetivos </vt:lpstr>
      <vt:lpstr>Conteúdo programático </vt:lpstr>
      <vt:lpstr>Desenvolvimento metodológico </vt:lpstr>
      <vt:lpstr>A avaliação</vt:lpstr>
      <vt:lpstr>Documentação </vt:lpstr>
      <vt:lpstr>Documentação </vt:lpstr>
      <vt:lpstr>CRONOGRAMA</vt:lpstr>
      <vt:lpstr>Bom início de semestre!!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Lilian</dc:creator>
  <cp:lastModifiedBy>Sibeli</cp:lastModifiedBy>
  <cp:revision>12</cp:revision>
  <dcterms:created xsi:type="dcterms:W3CDTF">2019-05-02T13:40:34Z</dcterms:created>
  <dcterms:modified xsi:type="dcterms:W3CDTF">2026-07-30T22:20:25Z</dcterms:modified>
</cp:coreProperties>
</file>